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9" r:id="rId4"/>
    <p:sldId id="263" r:id="rId5"/>
    <p:sldId id="260" r:id="rId6"/>
    <p:sldId id="261" r:id="rId7"/>
    <p:sldId id="262" r:id="rId8"/>
    <p:sldId id="264" r:id="rId9"/>
    <p:sldId id="277" r:id="rId10"/>
    <p:sldId id="274" r:id="rId11"/>
    <p:sldId id="295" r:id="rId12"/>
    <p:sldId id="294" r:id="rId13"/>
    <p:sldId id="269" r:id="rId14"/>
    <p:sldId id="270" r:id="rId15"/>
    <p:sldId id="271" r:id="rId16"/>
    <p:sldId id="272" r:id="rId17"/>
    <p:sldId id="273" r:id="rId18"/>
    <p:sldId id="275" r:id="rId19"/>
    <p:sldId id="276" r:id="rId20"/>
    <p:sldId id="278" r:id="rId21"/>
    <p:sldId id="28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90" r:id="rId31"/>
    <p:sldId id="292" r:id="rId32"/>
    <p:sldId id="293" r:id="rId33"/>
  </p:sldIdLst>
  <p:sldSz cx="9144000" cy="6858000" type="screen4x3"/>
  <p:notesSz cx="6858000" cy="9144000"/>
  <p:custDataLst>
    <p:tags r:id="rId3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36699"/>
    <a:srgbClr val="0033CC"/>
    <a:srgbClr val="990000"/>
    <a:srgbClr val="B2B2B2"/>
    <a:srgbClr val="FF0000"/>
    <a:srgbClr val="5F5F5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33" autoAdjust="0"/>
  </p:normalViewPr>
  <p:slideViewPr>
    <p:cSldViewPr>
      <p:cViewPr varScale="1">
        <p:scale>
          <a:sx n="113" d="100"/>
          <a:sy n="113" d="100"/>
        </p:scale>
        <p:origin x="-6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4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-864" y="94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fld id="{81117A44-374E-4052-A6F0-F760D51D06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832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3F14455C-091E-4976-88B7-C6EEF1B0B0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6534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C1E231-E944-4705-B337-BC5B324CD68F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 u="sng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F9A925-4446-4316-8A87-2452D1F3E2B0}" type="slidenum">
              <a:rPr lang="en-US"/>
              <a:pPr/>
              <a:t>10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 u="sng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B344932-0C79-4FE2-8B06-B92D46B4C83D}" type="slidenum">
              <a:rPr lang="en-US" smtClean="0">
                <a:latin typeface="Times New Roman" pitchFamily="18" charset="0"/>
              </a:rPr>
              <a:pPr/>
              <a:t>11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b="1" u="sng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48D76-54FF-4982-BFE1-3A08AFF24AAD}" type="slidenum">
              <a:rPr lang="en-US"/>
              <a:pPr/>
              <a:t>13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 u="sng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0D019D-9C75-4618-B685-0BF537EB11E8}" type="slidenum">
              <a:rPr lang="en-US"/>
              <a:pPr/>
              <a:t>14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 u="sng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BD8DE7-9199-4E59-A427-319E5A94D9DE}" type="slidenum">
              <a:rPr lang="en-US"/>
              <a:pPr/>
              <a:t>15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 u="sng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ED462D-F51C-419F-919F-0D79CC6374A4}" type="slidenum">
              <a:rPr lang="en-US"/>
              <a:pPr/>
              <a:t>16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29D8E3-6416-4043-B1A0-F9B9CF850ADD}" type="slidenum">
              <a:rPr lang="en-US"/>
              <a:pPr/>
              <a:t>17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 u="sng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C757C8-6636-44E0-9070-963FF1BA2FD8}" type="slidenum">
              <a:rPr lang="en-US"/>
              <a:pPr/>
              <a:t>18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 u="sng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154232-AB6C-4F87-B1A1-7EBD02894BE4}" type="slidenum">
              <a:rPr lang="en-US"/>
              <a:pPr/>
              <a:t>19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 u="sng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F25A24-C199-467C-9BD4-750C29C8BA10}" type="slidenum">
              <a:rPr lang="en-US"/>
              <a:pPr/>
              <a:t>20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171450"/>
            <a:endParaRPr lang="en-US" sz="1100" b="1" u="sn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DCCD05-6D71-4B93-818A-9563462BB932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 u="sng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6923E4-AF47-4586-B233-D65B45F3D632}" type="slidenum">
              <a:rPr lang="en-US"/>
              <a:pPr/>
              <a:t>21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 u="sng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BA2775-51E6-4B81-946F-5ECC81D00B26}" type="slidenum">
              <a:rPr lang="en-US"/>
              <a:pPr/>
              <a:t>22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000" b="1" u="sng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96FDD6-0959-4C88-ABD8-06E4A8618CA6}" type="slidenum">
              <a:rPr lang="en-US"/>
              <a:pPr/>
              <a:t>23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tabLst>
                <a:tab pos="171450" algn="l"/>
              </a:tabLst>
            </a:pPr>
            <a:endParaRPr lang="en-US" b="1" u="sng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391FFE-3EFE-4DBE-924D-908C0633D3F7}" type="slidenum">
              <a:rPr lang="en-US"/>
              <a:pPr/>
              <a:t>24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 u="sng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CCD02-1010-4203-9537-8FA387DA9748}" type="slidenum">
              <a:rPr lang="en-US"/>
              <a:pPr/>
              <a:t>25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 u="sng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047248-5CF3-4B9B-981B-DCD2398C7449}" type="slidenum">
              <a:rPr lang="en-US"/>
              <a:pPr/>
              <a:t>26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 u="sng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59B28-7101-46EA-A42A-2FA1DBD8420D}" type="slidenum">
              <a:rPr lang="en-US"/>
              <a:pPr/>
              <a:t>27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 u="sng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06DE1D-E8AB-4D17-A44A-0EEFC0FA74FA}" type="slidenum">
              <a:rPr lang="en-US"/>
              <a:pPr/>
              <a:t>28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 u="sng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C4BE2D-8761-4C8A-8023-C49CECB1C285}" type="slidenum">
              <a:rPr lang="en-US"/>
              <a:pPr/>
              <a:t>29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 u="sng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12CCF9-17C8-47F5-975F-07CC5DB5EF60}" type="slidenum">
              <a:rPr lang="en-US"/>
              <a:pPr/>
              <a:t>30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228600" algn="l"/>
              </a:tabLst>
            </a:pPr>
            <a:endParaRPr lang="en-US" b="1" u="sng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6E9B9A-6EFE-4B03-841F-35D7B25E4552}" type="slidenum">
              <a:rPr lang="en-US"/>
              <a:pPr/>
              <a:t>3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342900">
              <a:tabLst>
                <a:tab pos="171450" algn="l"/>
              </a:tabLst>
            </a:pPr>
            <a:endParaRPr lang="en-US" sz="1000" b="1" u="sng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4A003A-6430-4552-A886-D0AC0A21B3EC}" type="slidenum">
              <a:rPr lang="en-US"/>
              <a:pPr/>
              <a:t>31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228600" algn="l"/>
              </a:tabLst>
            </a:pPr>
            <a:endParaRPr lang="en-US" b="1" u="sng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1117EE-C5DF-4CEE-AC71-126ECFE6150E}" type="slidenum">
              <a:rPr lang="en-US"/>
              <a:pPr/>
              <a:t>32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 u="sng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21FB4B-2B92-42DF-A5E1-54242BA7D1BC}" type="slidenum">
              <a:rPr lang="en-US"/>
              <a:pPr/>
              <a:t>4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 u="sng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A1CFFC-5E3A-4987-90AC-4270C8E9E00E}" type="slidenum">
              <a:rPr lang="en-US"/>
              <a:pPr/>
              <a:t>5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000" b="1" u="sng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BC4270-8611-42DE-A3DD-425EF378911A}" type="slidenum">
              <a:rPr lang="en-US"/>
              <a:pPr/>
              <a:t>6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 u="sng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3453B5-0545-44A0-9B42-A5542004C8FA}" type="slidenum">
              <a:rPr lang="en-US"/>
              <a:pPr/>
              <a:t>7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 u="sng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17C8BA-731A-4954-BCFD-5583AD109BDE}" type="slidenum">
              <a:rPr lang="en-US"/>
              <a:pPr/>
              <a:t>8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400050" algn="l"/>
              </a:tabLst>
            </a:pPr>
            <a:endParaRPr lang="en-US" b="1" u="sng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4E6F55-9219-4C67-BD71-D0C6C6DAF8EF}" type="slidenum">
              <a:rPr lang="en-US"/>
              <a:pPr/>
              <a:t>9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 u="sn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609600" y="6324600"/>
            <a:ext cx="8534400" cy="533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2B85BB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82713" y="1295400"/>
            <a:ext cx="69342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9C0371CA-1837-40A3-9BB8-67AD66FF261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639763" y="0"/>
            <a:ext cx="8504237" cy="533400"/>
          </a:xfrm>
          <a:prstGeom prst="rect">
            <a:avLst/>
          </a:prstGeom>
          <a:gradFill rotWithShape="1">
            <a:gsLst>
              <a:gs pos="0">
                <a:srgbClr val="2B85BB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0" y="0"/>
            <a:ext cx="701675" cy="6858000"/>
          </a:xfrm>
          <a:prstGeom prst="rect">
            <a:avLst/>
          </a:prstGeom>
          <a:solidFill>
            <a:srgbClr val="FF52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599" name="Text Box 7"/>
          <p:cNvSpPr txBox="1">
            <a:spLocks noChangeArrowheads="1"/>
          </p:cNvSpPr>
          <p:nvPr/>
        </p:nvSpPr>
        <p:spPr bwMode="auto">
          <a:xfrm rot="5400000">
            <a:off x="-3313112" y="2863849"/>
            <a:ext cx="7164388" cy="112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800">
                <a:solidFill>
                  <a:srgbClr val="FF742F"/>
                </a:solidFill>
                <a:latin typeface="Kabel Ult BT" pitchFamily="34" charset="0"/>
              </a:rPr>
              <a:t>Family Education</a:t>
            </a:r>
          </a:p>
        </p:txBody>
      </p:sp>
      <p:pic>
        <p:nvPicPr>
          <p:cNvPr id="110603" name="Picture 11" descr="SAMHSAManLogo_PMS 295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57200"/>
            <a:ext cx="2998788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605" name="Picture 13" descr="DHH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105400"/>
            <a:ext cx="5019675" cy="105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Matrix IOP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84F7C6B5-EB7D-413A-808C-EC6F5EFA26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29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74638"/>
            <a:ext cx="19240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5350" y="274638"/>
            <a:ext cx="56197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Matrix IOP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9E1366FE-9B5F-4AC5-AC3F-3E6AC6AD21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4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Matrix IOP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A469AEAF-452D-49F6-B6E3-B34C95A71E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9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Matrix IOP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1DA64FCE-B7CD-4EFB-B069-135C8C7C48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367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350" y="1600200"/>
            <a:ext cx="3771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9650" y="1600200"/>
            <a:ext cx="3771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Matrix IOP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64BFBE99-7F4A-483C-9D8B-6689C3FC0E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611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Matrix IOP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16DD6EB8-EBB7-47EC-9915-5924F14A1D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775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Matrix IOP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0D7F5E27-C383-4FCF-8ABC-A7BCC77F82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5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Matrix IOP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D767BB6B-FCC2-41BD-BEB5-B5FC3EC7AD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9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Matrix IOP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061AB95D-35BC-4B05-81E3-61D1FAEFB6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84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Matrix IOP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6653C46C-E86F-44BF-A9A2-2FD4233E20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509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609600" y="6324600"/>
            <a:ext cx="8534400" cy="533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2B85BB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71" name="Rectangle 3"/>
          <p:cNvSpPr>
            <a:spLocks noChangeArrowheads="1"/>
          </p:cNvSpPr>
          <p:nvPr/>
        </p:nvSpPr>
        <p:spPr bwMode="auto">
          <a:xfrm>
            <a:off x="639763" y="0"/>
            <a:ext cx="8504237" cy="533400"/>
          </a:xfrm>
          <a:prstGeom prst="rect">
            <a:avLst/>
          </a:prstGeom>
          <a:gradFill rotWithShape="1">
            <a:gsLst>
              <a:gs pos="0">
                <a:srgbClr val="2B85BB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895350" y="274638"/>
            <a:ext cx="7696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5350" y="1600200"/>
            <a:ext cx="76962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0100" y="638175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en-US"/>
              <a:t>Matrix IOP</a:t>
            </a:r>
          </a:p>
        </p:txBody>
      </p:sp>
      <p:sp>
        <p:nvSpPr>
          <p:cNvPr id="1095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27838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r>
              <a:rPr lang="en-US"/>
              <a:t>5-</a:t>
            </a:r>
            <a:fld id="{EBE7045A-09F2-4714-AD21-79395AFF8A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9576" name="Rectangle 8"/>
          <p:cNvSpPr>
            <a:spLocks noChangeArrowheads="1"/>
          </p:cNvSpPr>
          <p:nvPr/>
        </p:nvSpPr>
        <p:spPr bwMode="auto">
          <a:xfrm>
            <a:off x="0" y="0"/>
            <a:ext cx="701675" cy="6858000"/>
          </a:xfrm>
          <a:prstGeom prst="rect">
            <a:avLst/>
          </a:prstGeom>
          <a:solidFill>
            <a:srgbClr val="FF52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77" name="Text Box 9"/>
          <p:cNvSpPr txBox="1">
            <a:spLocks noChangeArrowheads="1"/>
          </p:cNvSpPr>
          <p:nvPr/>
        </p:nvSpPr>
        <p:spPr bwMode="auto">
          <a:xfrm rot="5400000">
            <a:off x="-3313112" y="2863849"/>
            <a:ext cx="7164388" cy="112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800">
                <a:solidFill>
                  <a:srgbClr val="FF742F"/>
                </a:solidFill>
                <a:latin typeface="Kabel Ult BT" pitchFamily="34" charset="0"/>
              </a:rPr>
              <a:t>Family Education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2B85BB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5200"/>
        </a:buClr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2B85BB"/>
        </a:buClr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5-</a:t>
            </a:r>
            <a:fld id="{5AD4C735-5E8B-4FBB-AA53-0DA5BFC84A3A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73175"/>
            <a:ext cx="6629400" cy="1317625"/>
          </a:xfrm>
        </p:spPr>
        <p:txBody>
          <a:bodyPr/>
          <a:lstStyle/>
          <a:p>
            <a:r>
              <a:rPr lang="en-US" sz="4000" b="1" dirty="0"/>
              <a:t>Session 5:</a:t>
            </a:r>
            <a:br>
              <a:rPr lang="en-US" sz="4000" b="1" dirty="0"/>
            </a:br>
            <a:r>
              <a:rPr lang="en-US" sz="4000" b="1" dirty="0"/>
              <a:t>Roadmap for Recovery</a:t>
            </a:r>
          </a:p>
        </p:txBody>
      </p:sp>
      <p:pic>
        <p:nvPicPr>
          <p:cNvPr id="2055" name="Picture 7" descr="Ro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538" y="2590800"/>
            <a:ext cx="4462462" cy="2557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Matrix IOP</a:t>
            </a:r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5-</a:t>
            </a:r>
            <a:fld id="{B76F1B45-436F-458B-ACD5-C43D1878122C}" type="slidenum">
              <a:rPr lang="en-US"/>
              <a:pPr/>
              <a:t>10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274638"/>
            <a:ext cx="8096250" cy="1143000"/>
          </a:xfrm>
        </p:spPr>
        <p:txBody>
          <a:bodyPr/>
          <a:lstStyle/>
          <a:p>
            <a:r>
              <a:rPr lang="en-US" sz="3200" b="1" dirty="0"/>
              <a:t>Early Abstinence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2800" b="1" i="1" dirty="0"/>
              <a:t>Triggers and Thought Stopping</a:t>
            </a:r>
            <a:endParaRPr lang="en-US" sz="2800" b="1" dirty="0"/>
          </a:p>
        </p:txBody>
      </p:sp>
      <p:pic>
        <p:nvPicPr>
          <p:cNvPr id="2" name="Picture 1" descr="Thought Stopping:&#10;Trigger leads to Thought.  Thought can either lead to Thought Stopping --or-- to continued thoughts which lead to cravings which lead to use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828800"/>
            <a:ext cx="7858125" cy="40005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Matrix IOP</a:t>
            </a:r>
          </a:p>
        </p:txBody>
      </p:sp>
      <p:sp>
        <p:nvSpPr>
          <p:cNvPr id="27651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1-</a:t>
            </a:r>
            <a:fld id="{9FD11C2B-F4D2-4FCC-A41D-67D1B88A4631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27652" name="Title 1"/>
          <p:cNvSpPr>
            <a:spLocks noGrp="1"/>
          </p:cNvSpPr>
          <p:nvPr>
            <p:ph type="title" idx="4294967295"/>
          </p:nvPr>
        </p:nvSpPr>
        <p:spPr>
          <a:xfrm>
            <a:off x="895350" y="274638"/>
            <a:ext cx="7696200" cy="942975"/>
          </a:xfrm>
        </p:spPr>
        <p:txBody>
          <a:bodyPr/>
          <a:lstStyle/>
          <a:p>
            <a:r>
              <a:rPr lang="en-US" dirty="0" smtClean="0"/>
              <a:t>All Downhill, but with Interruption</a:t>
            </a:r>
          </a:p>
        </p:txBody>
      </p:sp>
      <p:pic>
        <p:nvPicPr>
          <p:cNvPr id="27653" name="Picture 2" descr="All rolling downhill (trigger leads to thought leads to craving leads to use) but with an interruption between the thought and the craving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6161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Matrix IOP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5-</a:t>
            </a:r>
            <a:fld id="{7E7DBB73-27CC-433A-B8AA-00E030DE05CB}" type="slidenum">
              <a:rPr lang="en-US"/>
              <a:pPr/>
              <a:t>12</a:t>
            </a:fld>
            <a:endParaRPr 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Types of Triggers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Triggers can relate to</a:t>
            </a:r>
          </a:p>
          <a:p>
            <a:r>
              <a:rPr lang="en-US" dirty="0"/>
              <a:t>People</a:t>
            </a:r>
          </a:p>
          <a:p>
            <a:r>
              <a:rPr lang="en-US" dirty="0"/>
              <a:t>Places</a:t>
            </a:r>
          </a:p>
          <a:p>
            <a:r>
              <a:rPr lang="en-US" dirty="0"/>
              <a:t>Things</a:t>
            </a:r>
          </a:p>
          <a:p>
            <a:r>
              <a:rPr lang="en-US" dirty="0"/>
              <a:t>Times</a:t>
            </a:r>
          </a:p>
          <a:p>
            <a:r>
              <a:rPr lang="en-US" dirty="0"/>
              <a:t>Emotional states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Matrix IOP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5-</a:t>
            </a:r>
            <a:fld id="{24FFAA2D-6A57-4726-B6DD-9B21CE3D692C}" type="slidenum">
              <a:rPr lang="en-US"/>
              <a:pPr/>
              <a:t>13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Triggers</a:t>
            </a:r>
            <a:r>
              <a:rPr lang="en-US" sz="3200" b="1" i="1" dirty="0"/>
              <a:t> </a:t>
            </a:r>
            <a:br>
              <a:rPr lang="en-US" sz="3200" b="1" i="1" dirty="0"/>
            </a:br>
            <a:r>
              <a:rPr lang="en-US" sz="2800" b="1" i="1" dirty="0"/>
              <a:t>People</a:t>
            </a:r>
            <a:endParaRPr lang="en-US" b="1" dirty="0"/>
          </a:p>
        </p:txBody>
      </p:sp>
      <p:sp>
        <p:nvSpPr>
          <p:cNvPr id="28683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Friends who use drugs/dealers</a:t>
            </a:r>
          </a:p>
          <a:p>
            <a:r>
              <a:rPr lang="en-US" dirty="0"/>
              <a:t>Absence of significant other</a:t>
            </a:r>
          </a:p>
          <a:p>
            <a:r>
              <a:rPr lang="en-US" dirty="0"/>
              <a:t>Voices of friends who use drugs/dealers</a:t>
            </a:r>
          </a:p>
          <a:p>
            <a:r>
              <a:rPr lang="en-US" dirty="0"/>
              <a:t>Intimate partners </a:t>
            </a:r>
          </a:p>
          <a:p>
            <a:r>
              <a:rPr lang="en-US" dirty="0"/>
              <a:t>People discussing drug use</a:t>
            </a:r>
          </a:p>
        </p:txBody>
      </p:sp>
      <p:pic>
        <p:nvPicPr>
          <p:cNvPr id="28680" name="Picture 8" descr="Partying group of people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24625" y="3200400"/>
            <a:ext cx="1663700" cy="3160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Matrix IOP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5-</a:t>
            </a:r>
            <a:fld id="{BBCC927C-8D38-4E9B-8AAC-AEF0C78A52D1}" type="slidenum">
              <a:rPr lang="en-US"/>
              <a:pPr/>
              <a:t>14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Triggers </a:t>
            </a:r>
            <a:r>
              <a:rPr lang="en-US" sz="2800" b="1" i="1" dirty="0"/>
              <a:t/>
            </a:r>
            <a:br>
              <a:rPr lang="en-US" sz="2800" b="1" i="1" dirty="0"/>
            </a:br>
            <a:r>
              <a:rPr lang="en-US" sz="2800" b="1" i="1" dirty="0"/>
              <a:t>Places</a:t>
            </a:r>
            <a:endParaRPr lang="en-US" b="1" dirty="0"/>
          </a:p>
        </p:txBody>
      </p:sp>
      <p:sp>
        <p:nvSpPr>
          <p:cNvPr id="30732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Drug dealer’s home</a:t>
            </a:r>
          </a:p>
          <a:p>
            <a:r>
              <a:rPr lang="en-US" dirty="0"/>
              <a:t>Bars and clubs</a:t>
            </a:r>
          </a:p>
          <a:p>
            <a:r>
              <a:rPr lang="en-US" dirty="0"/>
              <a:t>Drug use neighborhoods</a:t>
            </a:r>
          </a:p>
          <a:p>
            <a:r>
              <a:rPr lang="en-US" dirty="0"/>
              <a:t>Work</a:t>
            </a:r>
          </a:p>
          <a:p>
            <a:r>
              <a:rPr lang="en-US" dirty="0"/>
              <a:t>Some street corners</a:t>
            </a:r>
          </a:p>
          <a:p>
            <a:r>
              <a:rPr lang="en-US" i="1" dirty="0"/>
              <a:t>Anyplace</a:t>
            </a:r>
            <a:r>
              <a:rPr lang="en-US" dirty="0"/>
              <a:t> associated with use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30730" name="Picture 10" descr="building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10263" y="2133600"/>
            <a:ext cx="2852737" cy="30178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Matrix IOP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5-</a:t>
            </a:r>
            <a:fld id="{D21C1A2F-D118-45BA-AFAA-AEEB0DC35AA4}" type="slidenum">
              <a:rPr lang="en-US"/>
              <a:pPr/>
              <a:t>15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Triggers </a:t>
            </a:r>
            <a:r>
              <a:rPr lang="en-US" sz="3200" b="1" i="1" dirty="0"/>
              <a:t/>
            </a:r>
            <a:br>
              <a:rPr lang="en-US" sz="3200" b="1" i="1" dirty="0"/>
            </a:br>
            <a:r>
              <a:rPr lang="en-US" sz="2800" b="1" i="1" dirty="0"/>
              <a:t>Things</a:t>
            </a:r>
            <a:endParaRPr lang="en-US" b="1" dirty="0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696200" cy="4525963"/>
          </a:xfrm>
        </p:spPr>
        <p:txBody>
          <a:bodyPr/>
          <a:lstStyle/>
          <a:p>
            <a:r>
              <a:rPr lang="en-US" dirty="0"/>
              <a:t>Drug paraphernalia</a:t>
            </a:r>
          </a:p>
          <a:p>
            <a:r>
              <a:rPr lang="en-US" dirty="0"/>
              <a:t>Money/ATMs</a:t>
            </a:r>
          </a:p>
          <a:p>
            <a:r>
              <a:rPr lang="en-US" dirty="0"/>
              <a:t>Movies/TV shows about drugs and alcohol </a:t>
            </a:r>
          </a:p>
          <a:p>
            <a:r>
              <a:rPr lang="en-US" dirty="0"/>
              <a:t>Sexually explicit magazines/movies</a:t>
            </a:r>
          </a:p>
          <a:p>
            <a:r>
              <a:rPr lang="en-US" dirty="0"/>
              <a:t>Certain music</a:t>
            </a:r>
          </a:p>
          <a:p>
            <a:r>
              <a:rPr lang="en-US" dirty="0"/>
              <a:t>Secondary drug or alcohol use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32773" name="Picture 5" descr="ATM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0" y="838200"/>
            <a:ext cx="1755775" cy="1911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Matrix IOP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5-</a:t>
            </a:r>
            <a:fld id="{B3F97FD8-672C-4B9D-ACB9-DEF72A4B3C87}" type="slidenum">
              <a:rPr lang="en-US"/>
              <a:pPr/>
              <a:t>16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Triggers</a:t>
            </a:r>
            <a:r>
              <a:rPr lang="en-US" b="1" dirty="0"/>
              <a:t> </a:t>
            </a:r>
            <a:r>
              <a:rPr lang="en-US" b="1" i="1" dirty="0"/>
              <a:t/>
            </a:r>
            <a:br>
              <a:rPr lang="en-US" b="1" i="1" dirty="0"/>
            </a:br>
            <a:r>
              <a:rPr lang="en-US" sz="2800" b="1" i="1" dirty="0"/>
              <a:t>Times</a:t>
            </a:r>
            <a:endParaRPr lang="en-US" b="1" dirty="0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Idle time</a:t>
            </a:r>
          </a:p>
          <a:p>
            <a:r>
              <a:rPr lang="en-US" dirty="0"/>
              <a:t>After work</a:t>
            </a:r>
          </a:p>
          <a:p>
            <a:r>
              <a:rPr lang="en-US" dirty="0"/>
              <a:t>Holidays</a:t>
            </a:r>
          </a:p>
          <a:p>
            <a:r>
              <a:rPr lang="en-US" dirty="0"/>
              <a:t>Birthdays/anniversaries</a:t>
            </a:r>
          </a:p>
          <a:p>
            <a:r>
              <a:rPr lang="en-US" dirty="0"/>
              <a:t>Stressful times</a:t>
            </a:r>
          </a:p>
          <a:p>
            <a:r>
              <a:rPr lang="en-US" dirty="0"/>
              <a:t>Paydays</a:t>
            </a:r>
          </a:p>
          <a:p>
            <a:r>
              <a:rPr lang="en-US" dirty="0"/>
              <a:t>Friday/Saturday nights</a:t>
            </a:r>
          </a:p>
        </p:txBody>
      </p:sp>
      <p:pic>
        <p:nvPicPr>
          <p:cNvPr id="34820" name="Picture 4" descr="Clock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6400" y="1905000"/>
            <a:ext cx="2614613" cy="30876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Matrix IOP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5-</a:t>
            </a:r>
            <a:fld id="{E07D0829-EA10-4C7C-98B6-948AFC9E7E35}" type="slidenum">
              <a:rPr lang="en-US"/>
              <a:pPr/>
              <a:t>17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Triggers </a:t>
            </a:r>
            <a:r>
              <a:rPr lang="en-US" sz="3200" b="1" i="1" dirty="0"/>
              <a:t/>
            </a:r>
            <a:br>
              <a:rPr lang="en-US" sz="3200" b="1" i="1" dirty="0"/>
            </a:br>
            <a:r>
              <a:rPr lang="en-US" sz="2800" b="1" i="1" dirty="0"/>
              <a:t>Emotional States</a:t>
            </a:r>
            <a:endParaRPr lang="en-US" sz="2800" b="1" dirty="0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ym typeface="Wingdings" pitchFamily="2" charset="2"/>
              </a:rPr>
              <a:t>Anxiety</a:t>
            </a:r>
          </a:p>
          <a:p>
            <a:pPr>
              <a:lnSpc>
                <a:spcPct val="90000"/>
              </a:lnSpc>
            </a:pPr>
            <a:r>
              <a:rPr lang="en-US" dirty="0">
                <a:sym typeface="Wingdings" pitchFamily="2" charset="2"/>
              </a:rPr>
              <a:t>Depression</a:t>
            </a:r>
          </a:p>
          <a:p>
            <a:pPr>
              <a:lnSpc>
                <a:spcPct val="90000"/>
              </a:lnSpc>
            </a:pPr>
            <a:r>
              <a:rPr lang="en-US" dirty="0">
                <a:sym typeface="Wingdings" pitchFamily="2" charset="2"/>
              </a:rPr>
              <a:t>Boredom</a:t>
            </a:r>
          </a:p>
          <a:p>
            <a:pPr>
              <a:lnSpc>
                <a:spcPct val="90000"/>
              </a:lnSpc>
            </a:pPr>
            <a:r>
              <a:rPr lang="en-US" dirty="0">
                <a:sym typeface="Wingdings" pitchFamily="2" charset="2"/>
              </a:rPr>
              <a:t>Fear</a:t>
            </a:r>
          </a:p>
          <a:p>
            <a:pPr>
              <a:lnSpc>
                <a:spcPct val="90000"/>
              </a:lnSpc>
            </a:pPr>
            <a:r>
              <a:rPr lang="en-US" dirty="0">
                <a:sym typeface="Wingdings" pitchFamily="2" charset="2"/>
              </a:rPr>
              <a:t>Sexual arousal </a:t>
            </a:r>
            <a:r>
              <a:rPr lang="en-US" i="1" dirty="0">
                <a:sym typeface="Wingdings" pitchFamily="2" charset="2"/>
              </a:rPr>
              <a:t>or</a:t>
            </a:r>
            <a:r>
              <a:rPr lang="en-US" dirty="0">
                <a:sym typeface="Wingdings" pitchFamily="2" charset="2"/>
              </a:rPr>
              <a:t> deprivation</a:t>
            </a:r>
          </a:p>
          <a:p>
            <a:pPr>
              <a:lnSpc>
                <a:spcPct val="90000"/>
              </a:lnSpc>
            </a:pPr>
            <a:r>
              <a:rPr lang="en-US" dirty="0">
                <a:sym typeface="Wingdings" pitchFamily="2" charset="2"/>
              </a:rPr>
              <a:t>Fatigue</a:t>
            </a:r>
          </a:p>
          <a:p>
            <a:pPr>
              <a:lnSpc>
                <a:spcPct val="90000"/>
              </a:lnSpc>
            </a:pPr>
            <a:r>
              <a:rPr lang="en-US" dirty="0">
                <a:sym typeface="Wingdings" pitchFamily="2" charset="2"/>
              </a:rPr>
              <a:t>Anger	</a:t>
            </a:r>
          </a:p>
          <a:p>
            <a:pPr>
              <a:lnSpc>
                <a:spcPct val="90000"/>
              </a:lnSpc>
            </a:pPr>
            <a:r>
              <a:rPr lang="en-US" dirty="0">
                <a:sym typeface="Wingdings" pitchFamily="2" charset="2"/>
              </a:rPr>
              <a:t>Frustration</a:t>
            </a:r>
          </a:p>
          <a:p>
            <a:pPr>
              <a:lnSpc>
                <a:spcPct val="90000"/>
              </a:lnSpc>
            </a:pPr>
            <a:r>
              <a:rPr lang="en-US" dirty="0">
                <a:sym typeface="Wingdings" pitchFamily="2" charset="2"/>
              </a:rPr>
              <a:t>Concern about weight gain</a:t>
            </a:r>
          </a:p>
        </p:txBody>
      </p:sp>
      <p:pic>
        <p:nvPicPr>
          <p:cNvPr id="36875" name="Picture 11" descr="Man holding forehead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762000"/>
            <a:ext cx="3154363" cy="26320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Matrix IOP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5-</a:t>
            </a:r>
            <a:fld id="{283A7BC7-5E37-4FBA-98FF-E2B4FF9BD412}" type="slidenum">
              <a:rPr lang="en-US"/>
              <a:pPr/>
              <a:t>18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Thought Stopping</a:t>
            </a:r>
          </a:p>
        </p:txBody>
      </p:sp>
      <p:sp>
        <p:nvSpPr>
          <p:cNvPr id="40973" name="Rectangle 1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 to recognize “using thoughts”</a:t>
            </a:r>
          </a:p>
          <a:p>
            <a:r>
              <a:rPr lang="en-US" dirty="0"/>
              <a:t>Use visual imagery</a:t>
            </a:r>
          </a:p>
          <a:p>
            <a:r>
              <a:rPr lang="en-US" dirty="0"/>
              <a:t>Snap a </a:t>
            </a:r>
            <a:r>
              <a:rPr lang="en-US" dirty="0" err="1"/>
              <a:t>rubberband</a:t>
            </a:r>
            <a:endParaRPr lang="en-US" dirty="0"/>
          </a:p>
          <a:p>
            <a:r>
              <a:rPr lang="en-US" dirty="0"/>
              <a:t>Relax</a:t>
            </a:r>
          </a:p>
          <a:p>
            <a:r>
              <a:rPr lang="en-US" dirty="0"/>
              <a:t>Call someone</a:t>
            </a:r>
          </a:p>
        </p:txBody>
      </p:sp>
      <p:pic>
        <p:nvPicPr>
          <p:cNvPr id="40971" name="Picture 11" descr="Stop sign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2667000"/>
            <a:ext cx="2733675" cy="2400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Matrix IOP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5-</a:t>
            </a:r>
            <a:fld id="{C3406B0E-2BDF-4912-A3CB-267612B655C3}" type="slidenum">
              <a:rPr lang="en-US"/>
              <a:pPr/>
              <a:t>19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/>
              <a:t>Nontrigger</a:t>
            </a:r>
            <a:r>
              <a:rPr lang="en-US" sz="3200" b="1" dirty="0"/>
              <a:t> Activities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  <a:p>
            <a:r>
              <a:rPr lang="en-US" dirty="0"/>
              <a:t>12-Step/mutual-help group meetings</a:t>
            </a:r>
          </a:p>
          <a:p>
            <a:r>
              <a:rPr lang="en-US" dirty="0"/>
              <a:t>New recreation/hobby</a:t>
            </a:r>
          </a:p>
          <a:p>
            <a:r>
              <a:rPr lang="en-US" dirty="0"/>
              <a:t>Faith-based or spiritual activities</a:t>
            </a:r>
          </a:p>
          <a:p>
            <a:r>
              <a:rPr lang="en-US" dirty="0"/>
              <a:t>Eating/sleeping</a:t>
            </a:r>
          </a:p>
          <a:p>
            <a:r>
              <a:rPr lang="en-US" dirty="0"/>
              <a:t>Non–drug-oriented movies</a:t>
            </a:r>
          </a:p>
          <a:p>
            <a:r>
              <a:rPr lang="en-US" dirty="0"/>
              <a:t>Structured/monitored periods</a:t>
            </a:r>
          </a:p>
        </p:txBody>
      </p:sp>
      <p:pic>
        <p:nvPicPr>
          <p:cNvPr id="43012" name="Picture 4" descr="Woman in yoga position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9800" y="3200400"/>
            <a:ext cx="2697163" cy="2825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Recovery Stages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0" hangingPunct="0">
              <a:spcBef>
                <a:spcPct val="50000"/>
              </a:spcBef>
              <a:buNone/>
            </a:pPr>
            <a:r>
              <a:rPr lang="en-US" dirty="0"/>
              <a:t>Stage 1: Withdrawal</a:t>
            </a:r>
          </a:p>
          <a:p>
            <a:pPr marL="0" indent="0" eaLnBrk="0" hangingPunct="0">
              <a:spcBef>
                <a:spcPct val="50000"/>
              </a:spcBef>
              <a:buNone/>
            </a:pPr>
            <a:r>
              <a:rPr lang="en-US" dirty="0"/>
              <a:t>Stage 2: Early Abstinence (“Honeymoon”)</a:t>
            </a:r>
          </a:p>
          <a:p>
            <a:pPr marL="0" indent="0" eaLnBrk="0" hangingPunct="0">
              <a:spcBef>
                <a:spcPct val="50000"/>
              </a:spcBef>
              <a:buNone/>
            </a:pPr>
            <a:r>
              <a:rPr lang="en-US" dirty="0"/>
              <a:t>Stage 3: Protracted Abstinence (“the Wall”)</a:t>
            </a:r>
          </a:p>
          <a:p>
            <a:pPr marL="0" indent="0" eaLnBrk="0" hangingPunct="0">
              <a:spcBef>
                <a:spcPct val="50000"/>
              </a:spcBef>
              <a:buNone/>
            </a:pPr>
            <a:r>
              <a:rPr lang="en-US" dirty="0"/>
              <a:t>Stage 4: Adjustment/Resolution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Matrix IOP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5-</a:t>
            </a:r>
            <a:fld id="{844EF20B-AA49-44CD-9C61-AD7FA18E9130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Stage 3: Protracted Abstinence</a:t>
            </a:r>
            <a:r>
              <a:rPr lang="en-US" sz="2800" b="1" dirty="0"/>
              <a:t/>
            </a:r>
            <a:br>
              <a:rPr lang="en-US" sz="2800" b="1" dirty="0"/>
            </a:br>
            <a:endParaRPr lang="en-US" sz="2800" b="1" i="1" dirty="0"/>
          </a:p>
        </p:txBody>
      </p:sp>
      <p:sp>
        <p:nvSpPr>
          <p:cNvPr id="47139" name="Rectangle 35"/>
          <p:cNvSpPr>
            <a:spLocks noGrp="1" noChangeArrowheads="1"/>
          </p:cNvSpPr>
          <p:nvPr>
            <p:ph sz="half" idx="1"/>
          </p:nvPr>
        </p:nvSpPr>
        <p:spPr>
          <a:xfrm>
            <a:off x="857250" y="1088796"/>
            <a:ext cx="3771900" cy="4525963"/>
          </a:xfrm>
        </p:spPr>
        <p:txBody>
          <a:bodyPr/>
          <a:lstStyle/>
          <a:p>
            <a:r>
              <a:rPr lang="en-US" dirty="0"/>
              <a:t>Continued lifestyle changes</a:t>
            </a:r>
          </a:p>
          <a:p>
            <a:r>
              <a:rPr lang="en-US" dirty="0"/>
              <a:t>Anger and depression</a:t>
            </a:r>
          </a:p>
          <a:p>
            <a:r>
              <a:rPr lang="en-US" dirty="0"/>
              <a:t>Isolation</a:t>
            </a:r>
          </a:p>
          <a:p>
            <a:r>
              <a:rPr lang="en-US" dirty="0"/>
              <a:t>Family adjustment</a:t>
            </a:r>
          </a:p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800600" y="1143000"/>
            <a:ext cx="3771900" cy="4525963"/>
          </a:xfrm>
        </p:spPr>
        <p:txBody>
          <a:bodyPr/>
          <a:lstStyle/>
          <a:p>
            <a:r>
              <a:rPr lang="en-US" dirty="0"/>
              <a:t>Positive benefits from abstinence</a:t>
            </a:r>
          </a:p>
          <a:p>
            <a:r>
              <a:rPr lang="en-US" dirty="0"/>
              <a:t>Emotional swings</a:t>
            </a:r>
          </a:p>
          <a:p>
            <a:r>
              <a:rPr lang="en-US" dirty="0"/>
              <a:t>Unclear </a:t>
            </a:r>
            <a:r>
              <a:rPr lang="en-US" dirty="0" smtClean="0"/>
              <a:t>thinking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Matrix IOP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5-</a:t>
            </a:r>
            <a:fld id="{FA32DDE6-D5DC-4B24-B1F0-ED0A9F8F6828}" type="slidenum">
              <a:rPr lang="en-US"/>
              <a:pPr/>
              <a:t>20</a:t>
            </a:fld>
            <a:endParaRPr lang="en-US"/>
          </a:p>
        </p:txBody>
      </p:sp>
      <p:pic>
        <p:nvPicPr>
          <p:cNvPr id="4" name="Picture 3" descr="The Wall&#10;Return of cravings&#10;Return to old behavior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3962400"/>
            <a:ext cx="6829425" cy="234315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Protracted Abstinence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2800" b="1" i="1" dirty="0"/>
              <a:t>Relapse Risk Factors</a:t>
            </a:r>
            <a:endParaRPr lang="en-US" b="1" dirty="0"/>
          </a:p>
        </p:txBody>
      </p:sp>
      <p:sp>
        <p:nvSpPr>
          <p:cNvPr id="69641" name="Rectangle 9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Increased emotionality</a:t>
            </a:r>
          </a:p>
          <a:p>
            <a:r>
              <a:rPr lang="en-US" dirty="0"/>
              <a:t>Behavioral “drift”</a:t>
            </a:r>
          </a:p>
          <a:p>
            <a:r>
              <a:rPr lang="en-US" dirty="0"/>
              <a:t>Decreased ability to feel pleasure </a:t>
            </a:r>
          </a:p>
          <a:p>
            <a:r>
              <a:rPr lang="en-US" dirty="0"/>
              <a:t>Low energy/fatigue</a:t>
            </a:r>
          </a:p>
          <a:p>
            <a:r>
              <a:rPr lang="en-US" dirty="0"/>
              <a:t>Secondary drug use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Breakdown of structure</a:t>
            </a:r>
          </a:p>
          <a:p>
            <a:r>
              <a:rPr lang="en-US" dirty="0"/>
              <a:t>Interpersonal conflict</a:t>
            </a:r>
          </a:p>
          <a:p>
            <a:r>
              <a:rPr lang="en-US" dirty="0"/>
              <a:t>Loss of motivation</a:t>
            </a:r>
          </a:p>
          <a:p>
            <a:r>
              <a:rPr lang="en-US" dirty="0"/>
              <a:t>Insomnia</a:t>
            </a:r>
          </a:p>
          <a:p>
            <a:r>
              <a:rPr lang="en-US" dirty="0"/>
              <a:t>Paranoia</a:t>
            </a:r>
          </a:p>
          <a:p>
            <a:r>
              <a:rPr lang="en-US" dirty="0"/>
              <a:t>Relapse justification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Matrix IOP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5-</a:t>
            </a:r>
            <a:fld id="{5B9F4770-9021-4141-AB3D-5C31A9C78A70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Matrix IOP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5-</a:t>
            </a:r>
            <a:fld id="{C80FF250-8EEA-4BD1-818E-D795B5D05027}" type="slidenum">
              <a:rPr lang="en-US"/>
              <a:pPr/>
              <a:t>22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Secondary Drugs and Alcohol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tabLst>
                <a:tab pos="342900" algn="l"/>
              </a:tabLst>
            </a:pPr>
            <a:r>
              <a:rPr lang="en-US" dirty="0">
                <a:solidFill>
                  <a:schemeClr val="tx2"/>
                </a:solidFill>
              </a:rPr>
              <a:t>Use of a secondary drug or alcohol may lead to relapse to stimulants through</a:t>
            </a:r>
            <a:r>
              <a:rPr lang="en-US" dirty="0"/>
              <a:t> </a:t>
            </a:r>
          </a:p>
          <a:p>
            <a:pPr marL="0" indent="0">
              <a:tabLst>
                <a:tab pos="342900" algn="l"/>
              </a:tabLst>
            </a:pPr>
            <a:r>
              <a:rPr lang="en-US" dirty="0"/>
              <a:t>	Cortical </a:t>
            </a:r>
            <a:r>
              <a:rPr lang="en-US" dirty="0" err="1"/>
              <a:t>disinhibition</a:t>
            </a:r>
            <a:endParaRPr lang="en-US" dirty="0"/>
          </a:p>
          <a:p>
            <a:pPr marL="0" indent="0">
              <a:tabLst>
                <a:tab pos="342900" algn="l"/>
              </a:tabLst>
            </a:pPr>
            <a:r>
              <a:rPr lang="en-US" dirty="0"/>
              <a:t>	Stimulant craving induction</a:t>
            </a:r>
          </a:p>
          <a:p>
            <a:pPr marL="0" indent="0">
              <a:tabLst>
                <a:tab pos="342900" algn="l"/>
              </a:tabLst>
            </a:pPr>
            <a:r>
              <a:rPr lang="en-US" dirty="0"/>
              <a:t>	12-Step philosophy conflict</a:t>
            </a:r>
          </a:p>
          <a:p>
            <a:pPr marL="0" indent="0">
              <a:tabLst>
                <a:tab pos="342900" algn="l"/>
              </a:tabLst>
            </a:pPr>
            <a:r>
              <a:rPr lang="en-US" dirty="0"/>
              <a:t>	Abstinence violation effect</a:t>
            </a:r>
          </a:p>
          <a:p>
            <a:pPr marL="0" indent="0">
              <a:tabLst>
                <a:tab pos="342900" algn="l"/>
              </a:tabLst>
            </a:pPr>
            <a:r>
              <a:rPr lang="en-US" dirty="0"/>
              <a:t>	Interference with new behaviors</a:t>
            </a:r>
          </a:p>
          <a:p>
            <a:pPr marL="0" indent="0">
              <a:tabLst>
                <a:tab pos="342900" algn="l"/>
              </a:tabLst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Protracted Abstinence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2800" b="1" i="1" dirty="0"/>
              <a:t>Relapse Justification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Clr>
                <a:srgbClr val="2B85BB"/>
              </a:buClr>
              <a:buNone/>
            </a:pPr>
            <a:r>
              <a:rPr lang="en-US" sz="3600" b="1" dirty="0" smtClean="0">
                <a:solidFill>
                  <a:srgbClr val="0033CC"/>
                </a:solidFill>
                <a:latin typeface="Arial" charset="0"/>
              </a:rPr>
              <a:t>The addicted brain attempts to provide a </a:t>
            </a:r>
            <a:r>
              <a:rPr lang="en-US" sz="3600" b="1" i="1" dirty="0" smtClean="0">
                <a:solidFill>
                  <a:srgbClr val="0033CC"/>
                </a:solidFill>
                <a:latin typeface="Arial" charset="0"/>
              </a:rPr>
              <a:t>seemingly</a:t>
            </a:r>
            <a:r>
              <a:rPr lang="en-US" sz="3600" b="1" dirty="0" smtClean="0">
                <a:solidFill>
                  <a:srgbClr val="0033CC"/>
                </a:solidFill>
                <a:latin typeface="Arial" charset="0"/>
              </a:rPr>
              <a:t> rational reason (justification) for behavior that moves a person in recovery closer to a slip.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Matrix IOP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5-</a:t>
            </a:r>
            <a:fld id="{52C80E8E-3E60-4C9E-BE34-47DBBB4F3BAA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Matrix IOP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5-</a:t>
            </a:r>
            <a:fld id="{0AAF72EC-AA0A-4764-96EF-11FACCD9BC9D}" type="slidenum">
              <a:rPr lang="en-US"/>
              <a:pPr/>
              <a:t>24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Relapse Justification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2800" b="1" i="1" dirty="0"/>
              <a:t>Other</a:t>
            </a:r>
            <a:r>
              <a:rPr lang="en-US" b="1" dirty="0"/>
              <a:t> </a:t>
            </a:r>
            <a:r>
              <a:rPr lang="en-US" sz="2800" b="1" i="1" dirty="0"/>
              <a:t>People Made Me Do It</a:t>
            </a:r>
            <a:endParaRPr lang="en-US" b="1" dirty="0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My wife used so …</a:t>
            </a:r>
          </a:p>
          <a:p>
            <a:r>
              <a:rPr lang="en-US"/>
              <a:t>I was doing fine until he brought home …</a:t>
            </a:r>
          </a:p>
          <a:p>
            <a:r>
              <a:rPr lang="en-US"/>
              <a:t>I went to the beach with my sister and …</a:t>
            </a:r>
          </a:p>
          <a:p>
            <a:r>
              <a:rPr lang="en-US"/>
              <a:t>My brother came over for dinner and </a:t>
            </a:r>
            <a:br>
              <a:rPr lang="en-US"/>
            </a:br>
            <a:r>
              <a:rPr lang="en-US"/>
              <a:t>brought some …</a:t>
            </a:r>
          </a:p>
          <a:p>
            <a:r>
              <a:rPr lang="en-US"/>
              <a:t>I wanted to see my friend just once more, and he offered me some …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Matrix IOP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5-</a:t>
            </a:r>
            <a:fld id="{D709BFA3-6B76-4332-97A4-B4318D23C95D}" type="slidenum">
              <a:rPr lang="en-US"/>
              <a:pPr/>
              <a:t>25</a:t>
            </a:fld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Relapse Justification</a:t>
            </a:r>
            <a:r>
              <a:rPr lang="en-US" b="1"/>
              <a:t> </a:t>
            </a:r>
            <a:br>
              <a:rPr lang="en-US" b="1"/>
            </a:br>
            <a:r>
              <a:rPr lang="en-US" sz="2800" b="1" i="1"/>
              <a:t>I Needed It for a Specific Purpose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was getting fat again and needed to control my weight, so I …</a:t>
            </a:r>
          </a:p>
          <a:p>
            <a:r>
              <a:rPr lang="en-US" dirty="0"/>
              <a:t>I couldn’t get the energy I needed without …</a:t>
            </a:r>
          </a:p>
          <a:p>
            <a:r>
              <a:rPr lang="en-US" dirty="0"/>
              <a:t>I can’t have fun without …</a:t>
            </a:r>
          </a:p>
          <a:p>
            <a:r>
              <a:rPr lang="en-US" dirty="0"/>
              <a:t>Life is too boring without …</a:t>
            </a:r>
          </a:p>
          <a:p>
            <a:r>
              <a:rPr lang="en-US" dirty="0"/>
              <a:t>I can’t be comfortable in social situations or meet people without …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Matrix IOP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5-</a:t>
            </a:r>
            <a:fld id="{34DC63D4-43F0-451A-8CEF-6E036F08BBF1}" type="slidenum">
              <a:rPr lang="en-US"/>
              <a:pPr/>
              <a:t>26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Relapse Justification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sz="2800" b="1" i="1" dirty="0"/>
              <a:t>I Was Testing Myself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95350" y="1600200"/>
            <a:ext cx="7258050" cy="4525963"/>
          </a:xfrm>
        </p:spPr>
        <p:txBody>
          <a:bodyPr/>
          <a:lstStyle/>
          <a:p>
            <a:pPr marL="339725" indent="-339725">
              <a:tabLst>
                <a:tab pos="342900" algn="l"/>
              </a:tabLst>
            </a:pPr>
            <a:r>
              <a:rPr lang="en-US" sz="2400" dirty="0"/>
              <a:t>	I wanted to see whether it would “work </a:t>
            </a:r>
            <a:r>
              <a:rPr lang="en-US" sz="2400" dirty="0" smtClean="0"/>
              <a:t>better” now </a:t>
            </a:r>
            <a:r>
              <a:rPr lang="en-US" sz="2400" dirty="0"/>
              <a:t>that I’ve been clean awhile.</a:t>
            </a:r>
          </a:p>
          <a:p>
            <a:pPr marL="339725" indent="-339725">
              <a:tabLst>
                <a:tab pos="342900" algn="l"/>
              </a:tabLst>
            </a:pPr>
            <a:r>
              <a:rPr lang="en-US" sz="2400" dirty="0"/>
              <a:t>	I wanted to see my friends again, and I’m </a:t>
            </a:r>
            <a:r>
              <a:rPr lang="en-US" sz="2400" dirty="0" smtClean="0"/>
              <a:t>stronger </a:t>
            </a:r>
            <a:r>
              <a:rPr lang="en-US" sz="2400" dirty="0"/>
              <a:t>now.</a:t>
            </a:r>
          </a:p>
          <a:p>
            <a:pPr marL="339725" indent="-339725">
              <a:tabLst>
                <a:tab pos="342900" algn="l"/>
              </a:tabLst>
            </a:pPr>
            <a:r>
              <a:rPr lang="en-US" sz="2400" dirty="0"/>
              <a:t>	I needed a little money and thought I could sell a </a:t>
            </a:r>
            <a:r>
              <a:rPr lang="en-US" sz="2400" dirty="0" smtClean="0"/>
              <a:t>little </a:t>
            </a:r>
            <a:r>
              <a:rPr lang="en-US" sz="2400" dirty="0"/>
              <a:t>without using.</a:t>
            </a:r>
          </a:p>
          <a:p>
            <a:pPr marL="339725" indent="-339725">
              <a:tabLst>
                <a:tab pos="342900" algn="l"/>
              </a:tabLst>
            </a:pPr>
            <a:r>
              <a:rPr lang="en-US" sz="2400" dirty="0"/>
              <a:t>	I wanted to see whether I could use just a little </a:t>
            </a:r>
            <a:r>
              <a:rPr lang="en-US" sz="2400" dirty="0" smtClean="0"/>
              <a:t>and </a:t>
            </a:r>
            <a:r>
              <a:rPr lang="en-US" sz="2400" dirty="0"/>
              <a:t>no more.</a:t>
            </a:r>
          </a:p>
          <a:p>
            <a:pPr marL="339725" indent="-339725">
              <a:tabLst>
                <a:tab pos="342900" algn="l"/>
              </a:tabLst>
            </a:pPr>
            <a:r>
              <a:rPr lang="en-US" sz="2400" dirty="0"/>
              <a:t>	I wanted to see whether I could be around it and </a:t>
            </a:r>
            <a:r>
              <a:rPr lang="en-US" sz="2400" dirty="0" smtClean="0"/>
              <a:t>say </a:t>
            </a:r>
            <a:r>
              <a:rPr lang="en-US" sz="2400" dirty="0"/>
              <a:t>no.</a:t>
            </a:r>
          </a:p>
          <a:p>
            <a:pPr marL="339725" indent="-339725">
              <a:tabLst>
                <a:tab pos="342900" algn="l"/>
              </a:tabLst>
            </a:pPr>
            <a:r>
              <a:rPr lang="en-US" sz="2400" dirty="0"/>
              <a:t>	I thought I could drink without using.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Matrix IOP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5-</a:t>
            </a:r>
            <a:fld id="{2F3EA8B2-4E25-402E-8CFE-C2406224DCF2}" type="slidenum">
              <a:rPr lang="en-US"/>
              <a:pPr/>
              <a:t>27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Relapse Justification</a:t>
            </a:r>
            <a:r>
              <a:rPr lang="en-US" b="1"/>
              <a:t> </a:t>
            </a:r>
            <a:br>
              <a:rPr lang="en-US" b="1"/>
            </a:br>
            <a:r>
              <a:rPr lang="en-US" sz="2800" b="1" i="1"/>
              <a:t>It</a:t>
            </a:r>
            <a:r>
              <a:rPr lang="en-US" sz="2800" b="1"/>
              <a:t> </a:t>
            </a:r>
            <a:r>
              <a:rPr lang="en-US" sz="2800" b="1" i="1"/>
              <a:t>Wasn’t My Fault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was right before my period, and I was depressed.</a:t>
            </a:r>
          </a:p>
          <a:p>
            <a:r>
              <a:rPr lang="en-US" dirty="0"/>
              <a:t>I had an argument with my spouse.</a:t>
            </a:r>
          </a:p>
          <a:p>
            <a:r>
              <a:rPr lang="en-US" dirty="0"/>
              <a:t>My parents were bugging me.</a:t>
            </a:r>
          </a:p>
          <a:p>
            <a:r>
              <a:rPr lang="en-US" dirty="0"/>
              <a:t>My partner was intimate with another person.</a:t>
            </a:r>
          </a:p>
          <a:p>
            <a:r>
              <a:rPr lang="en-US" dirty="0"/>
              <a:t>The weather was gloomy.</a:t>
            </a:r>
          </a:p>
          <a:p>
            <a:r>
              <a:rPr lang="en-US" dirty="0"/>
              <a:t>I was only going to take a hit and …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Matrix IOP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5-</a:t>
            </a:r>
            <a:fld id="{D63A904B-8434-4459-839B-F1F6675712D3}" type="slidenum">
              <a:rPr lang="en-US"/>
              <a:pPr/>
              <a:t>28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Relapse Justification </a:t>
            </a:r>
            <a:br>
              <a:rPr lang="en-US" sz="3200" b="1"/>
            </a:br>
            <a:r>
              <a:rPr lang="en-US" sz="2800" b="1" i="1"/>
              <a:t>It Was an Accident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was in a bar, and someone offered me some meth.</a:t>
            </a:r>
          </a:p>
          <a:p>
            <a:r>
              <a:rPr lang="en-US" dirty="0"/>
              <a:t>I was at work, and someone offered …</a:t>
            </a:r>
          </a:p>
          <a:p>
            <a:r>
              <a:rPr lang="en-US" dirty="0"/>
              <a:t>I found some in my car.</a:t>
            </a:r>
          </a:p>
          <a:p>
            <a:r>
              <a:rPr lang="en-US" dirty="0"/>
              <a:t>I went to a movie about …</a:t>
            </a:r>
          </a:p>
          <a:p>
            <a:r>
              <a:rPr lang="en-US" dirty="0"/>
              <a:t>A friend called to see how I was doing. We were talking and decided to get together.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Matrix IOP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5-</a:t>
            </a:r>
            <a:fld id="{9E7E219F-C59B-4323-A060-C401731A64BF}" type="slidenum">
              <a:rPr lang="en-US"/>
              <a:pPr/>
              <a:t>29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Relapse Justification</a:t>
            </a:r>
            <a:r>
              <a:rPr lang="en-US" b="1"/>
              <a:t> </a:t>
            </a:r>
            <a:br>
              <a:rPr lang="en-US" b="1"/>
            </a:br>
            <a:r>
              <a:rPr lang="en-US" sz="2800" b="1" i="1"/>
              <a:t>I Felt Bad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Life is so boring I may as well use.</a:t>
            </a:r>
          </a:p>
          <a:p>
            <a:r>
              <a:rPr lang="en-US" dirty="0"/>
              <a:t>I was feeling depressed, so …</a:t>
            </a:r>
          </a:p>
          <a:p>
            <a:r>
              <a:rPr lang="en-US" dirty="0"/>
              <a:t>My job wasn’t going well and I was frustrated, so …</a:t>
            </a:r>
          </a:p>
          <a:p>
            <a:r>
              <a:rPr lang="en-US" dirty="0"/>
              <a:t>I was feeling sorry for myself, so I …</a:t>
            </a:r>
          </a:p>
          <a:p>
            <a:r>
              <a:rPr lang="en-US" dirty="0"/>
              <a:t>Recovery is just too hard.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Matrix IOP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5-</a:t>
            </a:r>
            <a:fld id="{E0034F68-A1FA-4680-B1F7-4746136D9455}" type="slidenum">
              <a:rPr lang="en-US"/>
              <a:pPr/>
              <a:t>3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Stage 1: Withdrawal</a:t>
            </a: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895350" y="1600200"/>
            <a:ext cx="4591050" cy="4525963"/>
          </a:xfrm>
        </p:spPr>
        <p:txBody>
          <a:bodyPr/>
          <a:lstStyle/>
          <a:p>
            <a:r>
              <a:rPr lang="en-US" dirty="0"/>
              <a:t>Physical detoxification</a:t>
            </a:r>
          </a:p>
          <a:p>
            <a:r>
              <a:rPr lang="en-US" dirty="0"/>
              <a:t>Cravings</a:t>
            </a:r>
          </a:p>
          <a:p>
            <a:r>
              <a:rPr lang="en-US" dirty="0"/>
              <a:t>Depression/anxiety</a:t>
            </a:r>
          </a:p>
          <a:p>
            <a:r>
              <a:rPr lang="en-US" dirty="0"/>
              <a:t>Low energy</a:t>
            </a:r>
          </a:p>
          <a:p>
            <a:r>
              <a:rPr lang="en-US" dirty="0"/>
              <a:t>Irritability</a:t>
            </a:r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9223" name="WordArt 7" descr="Withdrawal"/>
          <p:cNvSpPr>
            <a:spLocks noChangeAspect="1" noChangeArrowheads="1" noChangeShapeType="1" noTextEdit="1"/>
          </p:cNvSpPr>
          <p:nvPr/>
        </p:nvSpPr>
        <p:spPr bwMode="auto">
          <a:xfrm>
            <a:off x="2133600" y="4648200"/>
            <a:ext cx="5421313" cy="118903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7421"/>
                <a:gd name="adj2" fmla="val -4773"/>
              </a:avLst>
            </a:prstTxWarp>
          </a:bodyPr>
          <a:lstStyle/>
          <a:p>
            <a:pPr algn="ctr"/>
            <a:r>
              <a:rPr lang="en-US" sz="7200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folHlink"/>
                    </a:gs>
                    <a:gs pos="100000">
                      <a:schemeClr val="bg2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WITHDRAWAL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5391150" y="1600200"/>
            <a:ext cx="45910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2B85BB"/>
              </a:buClr>
              <a:buFont typeface="Wingdings" pitchFamily="2" charset="2"/>
              <a:buChar char="§"/>
            </a:pPr>
            <a:r>
              <a:rPr lang="en-US" sz="2800"/>
              <a:t>Exhaustion</a:t>
            </a:r>
          </a:p>
          <a:p>
            <a:pPr marL="342900" indent="-342900">
              <a:spcBef>
                <a:spcPct val="20000"/>
              </a:spcBef>
              <a:buClr>
                <a:srgbClr val="2B85BB"/>
              </a:buClr>
              <a:buFont typeface="Wingdings" pitchFamily="2" charset="2"/>
              <a:buChar char="§"/>
            </a:pPr>
            <a:r>
              <a:rPr lang="en-US" sz="2800"/>
              <a:t>Insomnia</a:t>
            </a:r>
          </a:p>
          <a:p>
            <a:pPr marL="342900" indent="-342900">
              <a:spcBef>
                <a:spcPct val="20000"/>
              </a:spcBef>
              <a:buClr>
                <a:srgbClr val="2B85BB"/>
              </a:buClr>
              <a:buFont typeface="Wingdings" pitchFamily="2" charset="2"/>
              <a:buChar char="§"/>
            </a:pPr>
            <a:r>
              <a:rPr lang="en-US" sz="2800"/>
              <a:t>Paranoia</a:t>
            </a:r>
          </a:p>
          <a:p>
            <a:pPr marL="342900" indent="-342900">
              <a:spcBef>
                <a:spcPct val="20000"/>
              </a:spcBef>
              <a:buClr>
                <a:srgbClr val="2B85BB"/>
              </a:buClr>
              <a:buFont typeface="Wingdings" pitchFamily="2" charset="2"/>
              <a:buChar char="§"/>
            </a:pPr>
            <a:r>
              <a:rPr lang="en-US" sz="2800"/>
              <a:t>Memory problems</a:t>
            </a:r>
          </a:p>
          <a:p>
            <a:pPr marL="342900" indent="-342900">
              <a:spcBef>
                <a:spcPct val="20000"/>
              </a:spcBef>
              <a:buClr>
                <a:srgbClr val="2B85BB"/>
              </a:buClr>
              <a:buFont typeface="Wingdings" pitchFamily="2" charset="2"/>
              <a:buChar char="§"/>
            </a:pPr>
            <a:r>
              <a:rPr lang="en-US" sz="2800"/>
              <a:t>Intense hunger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Stage 4: Adjustment and Resolution</a:t>
            </a:r>
            <a:br>
              <a:rPr lang="en-US" sz="3200" b="1" dirty="0"/>
            </a:br>
            <a:endParaRPr lang="en-US" sz="3200" b="1" i="1" dirty="0"/>
          </a:p>
        </p:txBody>
      </p:sp>
      <p:sp>
        <p:nvSpPr>
          <p:cNvPr id="71689" name="Rectangle 9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Feelings of accomplishment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Continued lifestyle/ relationship change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Matrix IOP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5-</a:t>
            </a:r>
            <a:fld id="{A5E1AF38-DF5E-46DA-97D9-27EF9DB1AB65}" type="slidenum">
              <a:rPr lang="en-US"/>
              <a:pPr/>
              <a:t>30</a:t>
            </a:fld>
            <a:endParaRPr lang="en-US"/>
          </a:p>
        </p:txBody>
      </p:sp>
      <p:pic>
        <p:nvPicPr>
          <p:cNvPr id="3" name="Picture 2" descr="Adjustment/Resolution&#10;Maintaining a balanced lifestyle&#10;Accepting that recovery is a life-long process&#10;Monitoring for relapse signs&#10;Addressing underlying issues that may surface or resurfac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667000"/>
            <a:ext cx="8458200" cy="38862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Matrix IOP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5-</a:t>
            </a:r>
            <a:fld id="{0D926494-6A85-4F2F-826B-75F1C5AACF89}" type="slidenum">
              <a:rPr lang="en-US"/>
              <a:pPr/>
              <a:t>31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Adjustment and Resolution</a:t>
            </a:r>
            <a:r>
              <a:rPr lang="en-US" b="1"/>
              <a:t/>
            </a:r>
            <a:br>
              <a:rPr lang="en-US" b="1"/>
            </a:br>
            <a:r>
              <a:rPr lang="en-US" sz="2800" b="1" i="1"/>
              <a:t>Relapse Risk Factors 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Secondary drug or alcohol use</a:t>
            </a:r>
          </a:p>
          <a:p>
            <a:r>
              <a:rPr lang="en-US" dirty="0"/>
              <a:t>Feeling “cured” and relaxing vigilance for relapse signs</a:t>
            </a:r>
          </a:p>
          <a:p>
            <a:r>
              <a:rPr lang="en-US" dirty="0"/>
              <a:t>Relaxation of structure</a:t>
            </a:r>
          </a:p>
          <a:p>
            <a:r>
              <a:rPr lang="en-US" dirty="0"/>
              <a:t>Losing recovery momentum/commitment</a:t>
            </a:r>
          </a:p>
          <a:p>
            <a:r>
              <a:rPr lang="en-US" dirty="0"/>
              <a:t>Struggle with accepting addiction and recovery as a life-long process</a:t>
            </a:r>
          </a:p>
          <a:p>
            <a:r>
              <a:rPr lang="en-US" dirty="0"/>
              <a:t>Reemergence of underlying emotional issues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Matrix IOP</a:t>
            </a: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5-</a:t>
            </a:r>
            <a:fld id="{85A398B9-2AC1-426E-8D36-3CFE4C323EEC}" type="slidenum">
              <a:rPr lang="en-US"/>
              <a:pPr/>
              <a:t>32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Adjustment and Resolution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i="1" dirty="0"/>
              <a:t>Balance</a:t>
            </a:r>
          </a:p>
        </p:txBody>
      </p:sp>
      <p:pic>
        <p:nvPicPr>
          <p:cNvPr id="2" name="Picture 1" descr="Pie chart sections:&#10;Work&#10;Sleep&#10;Leisure&#10;Recovery Activities&#10;Relationshi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352550"/>
            <a:ext cx="7972425" cy="49720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Matrix IOP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5-</a:t>
            </a:r>
            <a:fld id="{28407882-3646-433B-9D22-385C2E4ACC0E}" type="slidenum">
              <a:rPr lang="en-US"/>
              <a:pPr/>
              <a:t>4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7696200" cy="1143000"/>
          </a:xfrm>
        </p:spPr>
        <p:txBody>
          <a:bodyPr/>
          <a:lstStyle/>
          <a:p>
            <a:r>
              <a:rPr lang="en-US" sz="3200" b="1"/>
              <a:t>Withdrawal</a:t>
            </a:r>
            <a:br>
              <a:rPr lang="en-US" sz="3200" b="1"/>
            </a:br>
            <a:r>
              <a:rPr lang="en-US" sz="2800" b="1" i="1"/>
              <a:t>Relapse Risk Factors</a:t>
            </a:r>
            <a:r>
              <a:rPr lang="en-US" sz="2800" b="1"/>
              <a:t/>
            </a:r>
            <a:br>
              <a:rPr lang="en-US" sz="2800" b="1"/>
            </a:br>
            <a:endParaRPr lang="en-US" sz="2800" b="1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Powerful cravings</a:t>
            </a:r>
          </a:p>
          <a:p>
            <a:r>
              <a:rPr lang="en-US" dirty="0"/>
              <a:t>Paranoia</a:t>
            </a:r>
          </a:p>
          <a:p>
            <a:r>
              <a:rPr lang="en-US" dirty="0"/>
              <a:t>Depression</a:t>
            </a:r>
          </a:p>
          <a:p>
            <a:r>
              <a:rPr lang="en-US" dirty="0"/>
              <a:t>Disordered sleep patterns</a:t>
            </a:r>
          </a:p>
          <a:p>
            <a:r>
              <a:rPr lang="en-US" dirty="0"/>
              <a:t>Unstructured time</a:t>
            </a:r>
          </a:p>
          <a:p>
            <a:r>
              <a:rPr lang="en-US" dirty="0"/>
              <a:t>Proximity of triggers</a:t>
            </a:r>
          </a:p>
          <a:p>
            <a:r>
              <a:rPr lang="en-US" dirty="0"/>
              <a:t>Fear of withdrawal symptoms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Matrix IOP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5-</a:t>
            </a:r>
            <a:fld id="{1296DE25-02D7-4D22-9DE3-B911700712D9}" type="slidenum">
              <a:rPr lang="en-US"/>
              <a:pPr/>
              <a:t>5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Withdrawal</a:t>
            </a:r>
            <a:r>
              <a:rPr lang="en-US" sz="3200" b="1" i="1" dirty="0"/>
              <a:t/>
            </a:r>
            <a:br>
              <a:rPr lang="en-US" sz="3200" b="1" i="1" dirty="0"/>
            </a:br>
            <a:r>
              <a:rPr lang="en-US" sz="2800" b="1" i="1" dirty="0"/>
              <a:t>Structure</a:t>
            </a: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Self-designed structure</a:t>
            </a:r>
          </a:p>
          <a:p>
            <a:r>
              <a:rPr lang="en-US" dirty="0"/>
              <a:t>Helps eliminate avoidable triggers</a:t>
            </a:r>
          </a:p>
          <a:p>
            <a:r>
              <a:rPr lang="en-US" dirty="0"/>
              <a:t>Makes the concept of “one day at a time” concrete</a:t>
            </a:r>
          </a:p>
          <a:p>
            <a:r>
              <a:rPr lang="en-US" dirty="0"/>
              <a:t>Reduces anxiety</a:t>
            </a:r>
          </a:p>
          <a:p>
            <a:r>
              <a:rPr lang="en-US" dirty="0"/>
              <a:t>Counters the drug-using lifestyle</a:t>
            </a:r>
          </a:p>
          <a:p>
            <a:r>
              <a:rPr lang="en-US" dirty="0"/>
              <a:t>Provides a basic foundation for ongoing recovery</a:t>
            </a:r>
          </a:p>
        </p:txBody>
      </p:sp>
      <p:pic>
        <p:nvPicPr>
          <p:cNvPr id="11268" name="Picture 4" descr="Schedule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1447800"/>
            <a:ext cx="3319463" cy="587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Matrix IOP</a:t>
            </a:r>
          </a:p>
        </p:txBody>
      </p:sp>
      <p:sp>
        <p:nvSpPr>
          <p:cNvPr id="2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5-</a:t>
            </a:r>
            <a:fld id="{0A090726-6ED6-4222-8178-6D2A992A9FB7}" type="slidenum">
              <a:rPr lang="en-US"/>
              <a:pPr/>
              <a:t>6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Building Blocks of Structure</a:t>
            </a:r>
          </a:p>
        </p:txBody>
      </p:sp>
      <p:pic>
        <p:nvPicPr>
          <p:cNvPr id="2" name="Picture 1" descr="Treatment Activities&#10;Recreational/leisure activities&#10;12-Step/Mutual- Help meetings&#10;School&#10;Sports&#10;Activities with friends who are drug free&#10;Time scheduling&#10;Exercise&#10;Work&#10;Family-Related Events&#10;Spiritual Activities&#10;Island build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1143000"/>
            <a:ext cx="8372475" cy="5286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Matrix IOP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5-</a:t>
            </a:r>
            <a:fld id="{2AD1C4E9-E99A-40AF-BC5A-BE1BDC18DC40}" type="slidenum">
              <a:rPr lang="en-US"/>
              <a:pPr/>
              <a:t>7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Scheduling Pitfalls</a:t>
            </a: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Unrealistic schedules</a:t>
            </a:r>
          </a:p>
          <a:p>
            <a:r>
              <a:rPr lang="en-US" dirty="0"/>
              <a:t>Unbalanced schedules</a:t>
            </a:r>
          </a:p>
          <a:p>
            <a:r>
              <a:rPr lang="en-US" dirty="0"/>
              <a:t>Imposed schedules</a:t>
            </a:r>
          </a:p>
          <a:p>
            <a:r>
              <a:rPr lang="en-US" dirty="0"/>
              <a:t>No support from significant </a:t>
            </a:r>
            <a:br>
              <a:rPr lang="en-US" dirty="0"/>
            </a:br>
            <a:r>
              <a:rPr lang="en-US" dirty="0"/>
              <a:t>others</a:t>
            </a:r>
          </a:p>
          <a:p>
            <a:r>
              <a:rPr lang="en-US" dirty="0"/>
              <a:t>Holidays, illness, and other </a:t>
            </a:r>
            <a:br>
              <a:rPr lang="en-US" dirty="0"/>
            </a:br>
            <a:r>
              <a:rPr lang="en-US" dirty="0"/>
              <a:t>changes</a:t>
            </a:r>
          </a:p>
        </p:txBody>
      </p:sp>
      <p:pic>
        <p:nvPicPr>
          <p:cNvPr id="15364" name="Picture 4" descr="Man carrying heavy big clock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24600" y="1600200"/>
            <a:ext cx="1862138" cy="3584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Stage 2: Early Abstinence</a:t>
            </a:r>
            <a:br>
              <a:rPr lang="en-US" sz="3200" b="1" dirty="0"/>
            </a:br>
            <a:endParaRPr lang="en-US" sz="3200" b="1" i="1" dirty="0"/>
          </a:p>
        </p:txBody>
      </p:sp>
      <p:sp>
        <p:nvSpPr>
          <p:cNvPr id="19463" name="Rectangle 7"/>
          <p:cNvSpPr>
            <a:spLocks noGrp="1" noChangeArrowheads="1"/>
          </p:cNvSpPr>
          <p:nvPr>
            <p:ph sz="half" idx="1"/>
          </p:nvPr>
        </p:nvSpPr>
        <p:spPr>
          <a:xfrm>
            <a:off x="895350" y="1295400"/>
            <a:ext cx="3771900" cy="4525963"/>
          </a:xfrm>
        </p:spPr>
        <p:txBody>
          <a:bodyPr/>
          <a:lstStyle/>
          <a:p>
            <a:r>
              <a:rPr lang="en-US" dirty="0"/>
              <a:t>Increased energy and optimism </a:t>
            </a:r>
          </a:p>
          <a:p>
            <a:r>
              <a:rPr lang="en-US" dirty="0"/>
              <a:t>Overconfidence </a:t>
            </a:r>
          </a:p>
          <a:p>
            <a:r>
              <a:rPr lang="en-US" dirty="0"/>
              <a:t>Difficulty concentrating</a:t>
            </a:r>
          </a:p>
          <a:p>
            <a:r>
              <a:rPr lang="en-US" dirty="0"/>
              <a:t>Continued memory problems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114800" cy="4525963"/>
          </a:xfrm>
        </p:spPr>
        <p:txBody>
          <a:bodyPr/>
          <a:lstStyle/>
          <a:p>
            <a:r>
              <a:rPr lang="en-US" dirty="0"/>
              <a:t>Concern about     weight gain</a:t>
            </a:r>
          </a:p>
          <a:p>
            <a:r>
              <a:rPr lang="en-US" dirty="0"/>
              <a:t>Intense feelings</a:t>
            </a:r>
          </a:p>
          <a:p>
            <a:r>
              <a:rPr lang="en-US" dirty="0"/>
              <a:t>Mood swings</a:t>
            </a:r>
          </a:p>
          <a:p>
            <a:r>
              <a:rPr lang="en-US" dirty="0"/>
              <a:t>Other substance use</a:t>
            </a:r>
          </a:p>
          <a:p>
            <a:r>
              <a:rPr lang="en-US" dirty="0"/>
              <a:t>Inability to prioritize</a:t>
            </a:r>
          </a:p>
          <a:p>
            <a:r>
              <a:rPr lang="en-US" dirty="0"/>
              <a:t>Mild paranoia</a:t>
            </a:r>
          </a:p>
          <a:p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Matrix IOP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5-</a:t>
            </a:r>
            <a:fld id="{FDECC5D7-6CA8-4BE8-8D50-A9DC870F73D4}" type="slidenum">
              <a:rPr lang="en-US"/>
              <a:pPr/>
              <a:t>8</a:t>
            </a:fld>
            <a:endParaRPr lang="en-US"/>
          </a:p>
        </p:txBody>
      </p:sp>
      <p:sp>
        <p:nvSpPr>
          <p:cNvPr id="19462" name="WordArt 6" descr="Honeymoon"/>
          <p:cNvSpPr>
            <a:spLocks noChangeArrowheads="1" noChangeShapeType="1" noTextEdit="1"/>
          </p:cNvSpPr>
          <p:nvPr/>
        </p:nvSpPr>
        <p:spPr bwMode="auto">
          <a:xfrm>
            <a:off x="1371600" y="5105400"/>
            <a:ext cx="6630988" cy="9779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5856"/>
                <a:gd name="adj2" fmla="val 4676"/>
              </a:avLst>
            </a:prstTxWarp>
          </a:bodyPr>
          <a:lstStyle/>
          <a:p>
            <a:pPr algn="ctr"/>
            <a:r>
              <a:rPr lang="en-US" sz="7200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folHlink"/>
                    </a:gs>
                    <a:gs pos="100000">
                      <a:schemeClr val="bg2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HONEYMOON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Matrix IOP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5-</a:t>
            </a:r>
            <a:fld id="{4517AD38-EC30-4F3E-90D8-61FDEA49815B}" type="slidenum">
              <a:rPr lang="en-US"/>
              <a:pPr/>
              <a:t>9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Early Abstinence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2800" b="1" i="1" dirty="0"/>
              <a:t>Relapse Risk Factors</a:t>
            </a:r>
            <a:endParaRPr lang="en-US" sz="2800" b="1" dirty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“Workaholism”</a:t>
            </a:r>
          </a:p>
          <a:p>
            <a:r>
              <a:rPr lang="en-US"/>
              <a:t>Discontinuation of structure (including treatment)</a:t>
            </a:r>
          </a:p>
          <a:p>
            <a:r>
              <a:rPr lang="en-US"/>
              <a:t>Overconfidence</a:t>
            </a:r>
          </a:p>
          <a:p>
            <a:r>
              <a:rPr lang="en-US"/>
              <a:t>Secondary drug or alcohol use</a:t>
            </a:r>
          </a:p>
          <a:p>
            <a:r>
              <a:rPr lang="en-US"/>
              <a:t>Inability to prioritize</a:t>
            </a:r>
          </a:p>
          <a:p>
            <a:r>
              <a:rPr lang="en-US"/>
              <a:t>Resistance to behavior change</a:t>
            </a:r>
          </a:p>
          <a:p>
            <a:r>
              <a:rPr lang="en-US"/>
              <a:t>Occasional paranoia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Session 5: Roadmap for Recovery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Recovery Stages&amp;quot;&quot;/&gt;&lt;property id=&quot;20307&quot; value=&quot;257&quot;/&gt;&lt;/object&gt;&lt;object type=&quot;3&quot; unique_id=&quot;10005&quot;&gt;&lt;property id=&quot;20148&quot; value=&quot;5&quot;/&gt;&lt;property id=&quot;20300&quot; value=&quot;Slide 3 - &amp;quot;Stage 1: Withdrawal&amp;quot;&quot;/&gt;&lt;property id=&quot;20307&quot; value=&quot;259&quot;/&gt;&lt;/object&gt;&lt;object type=&quot;3&quot; unique_id=&quot;10006&quot;&gt;&lt;property id=&quot;20148&quot; value=&quot;5&quot;/&gt;&lt;property id=&quot;20300&quot; value=&quot;Slide 4 - &amp;quot;Withdrawal Relapse Risk Factors &amp;quot;&quot;/&gt;&lt;property id=&quot;20307&quot; value=&quot;263&quot;/&gt;&lt;/object&gt;&lt;object type=&quot;3&quot; unique_id=&quot;10007&quot;&gt;&lt;property id=&quot;20148&quot; value=&quot;5&quot;/&gt;&lt;property id=&quot;20300&quot; value=&quot;Slide 5 - &amp;quot;Withdrawal Structure&amp;quot;&quot;/&gt;&lt;property id=&quot;20307&quot; value=&quot;260&quot;/&gt;&lt;/object&gt;&lt;object type=&quot;3&quot; unique_id=&quot;10008&quot;&gt;&lt;property id=&quot;20148&quot; value=&quot;5&quot;/&gt;&lt;property id=&quot;20300&quot; value=&quot;Slide 6 - &amp;quot;Building Blocks of Structure&amp;quot;&quot;/&gt;&lt;property id=&quot;20307&quot; value=&quot;261&quot;/&gt;&lt;/object&gt;&lt;object type=&quot;3&quot; unique_id=&quot;10009&quot;&gt;&lt;property id=&quot;20148&quot; value=&quot;5&quot;/&gt;&lt;property id=&quot;20300&quot; value=&quot;Slide 7 - &amp;quot;Scheduling Pitfalls&amp;quot;&quot;/&gt;&lt;property id=&quot;20307&quot; value=&quot;262&quot;/&gt;&lt;/object&gt;&lt;object type=&quot;3&quot; unique_id=&quot;10010&quot;&gt;&lt;property id=&quot;20148&quot; value=&quot;5&quot;/&gt;&lt;property id=&quot;20300&quot; value=&quot;Slide 8 - &amp;quot;Stage 2: Early Abstinence &amp;quot;&quot;/&gt;&lt;property id=&quot;20307&quot; value=&quot;264&quot;/&gt;&lt;/object&gt;&lt;object type=&quot;3&quot; unique_id=&quot;10011&quot;&gt;&lt;property id=&quot;20148&quot; value=&quot;5&quot;/&gt;&lt;property id=&quot;20300&quot; value=&quot;Slide 9 - &amp;quot;Early Abstinence Relapse Risk Factors&amp;quot;&quot;/&gt;&lt;property id=&quot;20307&quot; value=&quot;277&quot;/&gt;&lt;/object&gt;&lt;object type=&quot;3&quot; unique_id=&quot;10012&quot;&gt;&lt;property id=&quot;20148&quot; value=&quot;5&quot;/&gt;&lt;property id=&quot;20300&quot; value=&quot;Slide 10 - &amp;quot;Early Abstinence Triggers and Thought Stopping&amp;quot;&quot;/&gt;&lt;property id=&quot;20307&quot; value=&quot;274&quot;/&gt;&lt;/object&gt;&lt;object type=&quot;3&quot; unique_id=&quot;10013&quot;&gt;&lt;property id=&quot;20148&quot; value=&quot;5&quot;/&gt;&lt;property id=&quot;20300&quot; value=&quot;Slide 11 - &amp;quot;All Downhill, but with Interruption&amp;quot;&quot;/&gt;&lt;property id=&quot;20307&quot; value=&quot;295&quot;/&gt;&lt;/object&gt;&lt;object type=&quot;3&quot; unique_id=&quot;10014&quot;&gt;&lt;property id=&quot;20148&quot; value=&quot;5&quot;/&gt;&lt;property id=&quot;20300&quot; value=&quot;Slide 12 - &amp;quot;Types of Triggers&amp;quot;&quot;/&gt;&lt;property id=&quot;20307&quot; value=&quot;294&quot;/&gt;&lt;/object&gt;&lt;object type=&quot;3&quot; unique_id=&quot;10015&quot;&gt;&lt;property id=&quot;20148&quot; value=&quot;5&quot;/&gt;&lt;property id=&quot;20300&quot; value=&quot;Slide 13 - &amp;quot;Triggers  People&amp;quot;&quot;/&gt;&lt;property id=&quot;20307&quot; value=&quot;269&quot;/&gt;&lt;/object&gt;&lt;object type=&quot;3&quot; unique_id=&quot;10016&quot;&gt;&lt;property id=&quot;20148&quot; value=&quot;5&quot;/&gt;&lt;property id=&quot;20300&quot; value=&quot;Slide 14 - &amp;quot;Triggers  Places&amp;quot;&quot;/&gt;&lt;property id=&quot;20307&quot; value=&quot;270&quot;/&gt;&lt;/object&gt;&lt;object type=&quot;3&quot; unique_id=&quot;10017&quot;&gt;&lt;property id=&quot;20148&quot; value=&quot;5&quot;/&gt;&lt;property id=&quot;20300&quot; value=&quot;Slide 15 - &amp;quot;Triggers  Things&amp;quot;&quot;/&gt;&lt;property id=&quot;20307&quot; value=&quot;271&quot;/&gt;&lt;/object&gt;&lt;object type=&quot;3&quot; unique_id=&quot;10018&quot;&gt;&lt;property id=&quot;20148&quot; value=&quot;5&quot;/&gt;&lt;property id=&quot;20300&quot; value=&quot;Slide 16 - &amp;quot;Triggers  Times&amp;quot;&quot;/&gt;&lt;property id=&quot;20307&quot; value=&quot;272&quot;/&gt;&lt;/object&gt;&lt;object type=&quot;3&quot; unique_id=&quot;10019&quot;&gt;&lt;property id=&quot;20148&quot; value=&quot;5&quot;/&gt;&lt;property id=&quot;20300&quot; value=&quot;Slide 17 - &amp;quot;Triggers  Emotional States&amp;quot;&quot;/&gt;&lt;property id=&quot;20307&quot; value=&quot;273&quot;/&gt;&lt;/object&gt;&lt;object type=&quot;3&quot; unique_id=&quot;10020&quot;&gt;&lt;property id=&quot;20148&quot; value=&quot;5&quot;/&gt;&lt;property id=&quot;20300&quot; value=&quot;Slide 18 - &amp;quot;Thought Stopping&amp;quot;&quot;/&gt;&lt;property id=&quot;20307&quot; value=&quot;275&quot;/&gt;&lt;/object&gt;&lt;object type=&quot;3&quot; unique_id=&quot;10021&quot;&gt;&lt;property id=&quot;20148&quot; value=&quot;5&quot;/&gt;&lt;property id=&quot;20300&quot; value=&quot;Slide 19 - &amp;quot;Nontrigger Activities&amp;quot;&quot;/&gt;&lt;property id=&quot;20307&quot; value=&quot;276&quot;/&gt;&lt;/object&gt;&lt;object type=&quot;3&quot; unique_id=&quot;10022&quot;&gt;&lt;property id=&quot;20148&quot; value=&quot;5&quot;/&gt;&lt;property id=&quot;20300&quot; value=&quot;Slide 20 - &amp;quot;Stage 3: Protracted Abstinence &amp;quot;&quot;/&gt;&lt;property id=&quot;20307&quot; value=&quot;278&quot;/&gt;&lt;/object&gt;&lt;object type=&quot;3&quot; unique_id=&quot;10023&quot;&gt;&lt;property id=&quot;20148&quot; value=&quot;5&quot;/&gt;&lt;property id=&quot;20300&quot; value=&quot;Slide 21 - &amp;quot;Protracted Abstinence Relapse Risk Factors&amp;quot;&quot;/&gt;&lt;property id=&quot;20307&quot; value=&quot;289&quot;/&gt;&lt;/object&gt;&lt;object type=&quot;3&quot; unique_id=&quot;10024&quot;&gt;&lt;property id=&quot;20148&quot; value=&quot;5&quot;/&gt;&lt;property id=&quot;20300&quot; value=&quot;Slide 22 - &amp;quot;Secondary Drugs and Alcohol&amp;quot;&quot;/&gt;&lt;property id=&quot;20307&quot; value=&quot;280&quot;/&gt;&lt;/object&gt;&lt;object type=&quot;3&quot; unique_id=&quot;10025&quot;&gt;&lt;property id=&quot;20148&quot; value=&quot;5&quot;/&gt;&lt;property id=&quot;20300&quot; value=&quot;Slide 23 - &amp;quot;Protracted Abstinence Relapse Justification&amp;quot;&quot;/&gt;&lt;property id=&quot;20307&quot; value=&quot;281&quot;/&gt;&lt;/object&gt;&lt;object type=&quot;3&quot; unique_id=&quot;10026&quot;&gt;&lt;property id=&quot;20148&quot; value=&quot;5&quot;/&gt;&lt;property id=&quot;20300&quot; value=&quot;Slide 24 - &amp;quot;Relapse Justification Other People Made Me Do It&amp;quot;&quot;/&gt;&lt;property id=&quot;20307&quot; value=&quot;282&quot;/&gt;&lt;/object&gt;&lt;object type=&quot;3&quot; unique_id=&quot;10027&quot;&gt;&lt;property id=&quot;20148&quot; value=&quot;5&quot;/&gt;&lt;property id=&quot;20300&quot; value=&quot;Slide 25 - &amp;quot;Relapse Justification  I Needed It for a Specific Purpose&amp;quot;&quot;/&gt;&lt;property id=&quot;20307&quot; value=&quot;283&quot;/&gt;&lt;/object&gt;&lt;object type=&quot;3&quot; unique_id=&quot;10028&quot;&gt;&lt;property id=&quot;20148&quot; value=&quot;5&quot;/&gt;&lt;property id=&quot;20300&quot; value=&quot;Slide 26 - &amp;quot;Relapse Justification  I Was Testing Myself&amp;quot;&quot;/&gt;&lt;property id=&quot;20307&quot; value=&quot;284&quot;/&gt;&lt;/object&gt;&lt;object type=&quot;3&quot; unique_id=&quot;10029&quot;&gt;&lt;property id=&quot;20148&quot; value=&quot;5&quot;/&gt;&lt;property id=&quot;20300&quot; value=&quot;Slide 27 - &amp;quot;Relapse Justification  It Wasn’t My Fault&amp;quot;&quot;/&gt;&lt;property id=&quot;20307&quot; value=&quot;285&quot;/&gt;&lt;/object&gt;&lt;object type=&quot;3&quot; unique_id=&quot;10030&quot;&gt;&lt;property id=&quot;20148&quot; value=&quot;5&quot;/&gt;&lt;property id=&quot;20300&quot; value=&quot;Slide 28 - &amp;quot;Relapse Justification  It Was an Accident&amp;quot;&quot;/&gt;&lt;property id=&quot;20307&quot; value=&quot;286&quot;/&gt;&lt;/object&gt;&lt;object type=&quot;3&quot; unique_id=&quot;10031&quot;&gt;&lt;property id=&quot;20148&quot; value=&quot;5&quot;/&gt;&lt;property id=&quot;20300&quot; value=&quot;Slide 29 - &amp;quot;Relapse Justification  I Felt Bad&amp;quot;&quot;/&gt;&lt;property id=&quot;20307&quot; value=&quot;287&quot;/&gt;&lt;/object&gt;&lt;object type=&quot;3&quot; unique_id=&quot;10032&quot;&gt;&lt;property id=&quot;20148&quot; value=&quot;5&quot;/&gt;&lt;property id=&quot;20300&quot; value=&quot;Slide 30 - &amp;quot;Stage 4: Adjustment and Resolution &amp;quot;&quot;/&gt;&lt;property id=&quot;20307&quot; value=&quot;290&quot;/&gt;&lt;/object&gt;&lt;object type=&quot;3&quot; unique_id=&quot;10033&quot;&gt;&lt;property id=&quot;20148&quot; value=&quot;5&quot;/&gt;&lt;property id=&quot;20300&quot; value=&quot;Slide 31 - &amp;quot;Adjustment and Resolution Relapse Risk Factors &amp;quot;&quot;/&gt;&lt;property id=&quot;20307&quot; value=&quot;292&quot;/&gt;&lt;/object&gt;&lt;object type=&quot;3&quot; unique_id=&quot;10034&quot;&gt;&lt;property id=&quot;20148&quot; value=&quot;5&quot;/&gt;&lt;property id=&quot;20300&quot; value=&quot;Slide 32 - &amp;quot;Adjustment and Resolution Balance&amp;quot;&quot;/&gt;&lt;property id=&quot;20307&quot; value=&quot;293&quot;/&gt;&lt;/object&gt;&lt;/object&gt;&lt;object type=&quot;8&quot; unique_id=&quot;10068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Matrix Family Ed Slides">
  <a:themeElements>
    <a:clrScheme name="Matrix Family Ed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trix Family Ed Slid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trix Family Ed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rix Family Ed Slid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rix Family Ed Slid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rix Family Ed Slid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rix Family Ed Slid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rix Family Ed Slid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Matrix Family Ed Slides</Template>
  <TotalTime>3579</TotalTime>
  <Words>830</Words>
  <Application>Microsoft Office PowerPoint</Application>
  <PresentationFormat>On-screen Show (4:3)</PresentationFormat>
  <Paragraphs>293</Paragraphs>
  <Slides>32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Matrix Family Ed Slides</vt:lpstr>
      <vt:lpstr>Session 5: Roadmap for Recovery</vt:lpstr>
      <vt:lpstr>Recovery Stages</vt:lpstr>
      <vt:lpstr>Stage 1: Withdrawal</vt:lpstr>
      <vt:lpstr>Withdrawal Relapse Risk Factors </vt:lpstr>
      <vt:lpstr>Withdrawal Structure</vt:lpstr>
      <vt:lpstr>Building Blocks of Structure</vt:lpstr>
      <vt:lpstr>Scheduling Pitfalls</vt:lpstr>
      <vt:lpstr>Stage 2: Early Abstinence </vt:lpstr>
      <vt:lpstr>Early Abstinence Relapse Risk Factors</vt:lpstr>
      <vt:lpstr>Early Abstinence Triggers and Thought Stopping</vt:lpstr>
      <vt:lpstr>All Downhill, but with Interruption</vt:lpstr>
      <vt:lpstr>Types of Triggers</vt:lpstr>
      <vt:lpstr>Triggers  People</vt:lpstr>
      <vt:lpstr>Triggers  Places</vt:lpstr>
      <vt:lpstr>Triggers  Things</vt:lpstr>
      <vt:lpstr>Triggers  Times</vt:lpstr>
      <vt:lpstr>Triggers  Emotional States</vt:lpstr>
      <vt:lpstr>Thought Stopping</vt:lpstr>
      <vt:lpstr>Nontrigger Activities</vt:lpstr>
      <vt:lpstr>Stage 3: Protracted Abstinence </vt:lpstr>
      <vt:lpstr>Protracted Abstinence Relapse Risk Factors</vt:lpstr>
      <vt:lpstr>Secondary Drugs and Alcohol</vt:lpstr>
      <vt:lpstr>Protracted Abstinence Relapse Justification</vt:lpstr>
      <vt:lpstr>Relapse Justification Other People Made Me Do It</vt:lpstr>
      <vt:lpstr>Relapse Justification  I Needed It for a Specific Purpose</vt:lpstr>
      <vt:lpstr>Relapse Justification  I Was Testing Myself</vt:lpstr>
      <vt:lpstr>Relapse Justification  It Wasn’t My Fault</vt:lpstr>
      <vt:lpstr>Relapse Justification  It Was an Accident</vt:lpstr>
      <vt:lpstr>Relapse Justification  I Felt Bad</vt:lpstr>
      <vt:lpstr>Stage 4: Adjustment and Resolution </vt:lpstr>
      <vt:lpstr>Adjustment and Resolution Relapse Risk Factors </vt:lpstr>
      <vt:lpstr>Adjustment and Resolution Balance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5: Roadmap for Recovery</dc:title>
  <dc:subject>Recovery</dc:subject>
  <dc:creator>DHHS/SAMHSA</dc:creator>
  <cp:keywords>Recovery, Meth, Matrix, Substance abuse</cp:keywords>
  <cp:lastModifiedBy>Debbie Rhodes</cp:lastModifiedBy>
  <cp:revision>160</cp:revision>
  <cp:lastPrinted>2000-02-09T02:15:55Z</cp:lastPrinted>
  <dcterms:created xsi:type="dcterms:W3CDTF">2000-01-09T19:39:51Z</dcterms:created>
  <dcterms:modified xsi:type="dcterms:W3CDTF">2012-10-18T15:22:27Z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